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4"/>
    <p:sldMasterId id="2147483648" r:id="rId5"/>
  </p:sldMasterIdLst>
  <p:notesMasterIdLst>
    <p:notesMasterId r:id="rId22"/>
  </p:notesMasterIdLst>
  <p:sldIdLst>
    <p:sldId id="260" r:id="rId6"/>
    <p:sldId id="268" r:id="rId7"/>
    <p:sldId id="261" r:id="rId8"/>
    <p:sldId id="269" r:id="rId9"/>
    <p:sldId id="277" r:id="rId10"/>
    <p:sldId id="271" r:id="rId11"/>
    <p:sldId id="275" r:id="rId12"/>
    <p:sldId id="276" r:id="rId13"/>
    <p:sldId id="282" r:id="rId14"/>
    <p:sldId id="273" r:id="rId15"/>
    <p:sldId id="274" r:id="rId16"/>
    <p:sldId id="278" r:id="rId17"/>
    <p:sldId id="279" r:id="rId18"/>
    <p:sldId id="280" r:id="rId19"/>
    <p:sldId id="281" r:id="rId20"/>
    <p:sldId id="2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" id="{82CDAF1B-FA11-0243-BDCA-3EBA3859121F}">
          <p14:sldIdLst>
            <p14:sldId id="260"/>
            <p14:sldId id="268"/>
            <p14:sldId id="261"/>
            <p14:sldId id="269"/>
            <p14:sldId id="277"/>
            <p14:sldId id="271"/>
            <p14:sldId id="275"/>
            <p14:sldId id="276"/>
            <p14:sldId id="282"/>
            <p14:sldId id="273"/>
            <p14:sldId id="274"/>
            <p14:sldId id="278"/>
            <p14:sldId id="279"/>
            <p14:sldId id="280"/>
            <p14:sldId id="281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lbert Marroquin" initials="GM" lastIdx="2" clrIdx="0">
    <p:extLst>
      <p:ext uri="{19B8F6BF-5375-455C-9EA6-DF929625EA0E}">
        <p15:presenceInfo xmlns:p15="http://schemas.microsoft.com/office/powerpoint/2012/main" userId="S::gmarroquin@aegworldwide.com::923f9f46-7e0a-46ad-8fd8-032c4c18b7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922F69-8492-46F0-9943-E61D1EEDEE58}" v="1" dt="2020-05-05T15:37:39.8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70439" autoAdjust="0"/>
  </p:normalViewPr>
  <p:slideViewPr>
    <p:cSldViewPr snapToGrid="0" snapToObjects="1">
      <p:cViewPr varScale="1">
        <p:scale>
          <a:sx n="83" d="100"/>
          <a:sy n="83" d="100"/>
        </p:scale>
        <p:origin x="1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EDC8E-C451-4657-9EA8-F8BF96390307}" type="datetimeFigureOut">
              <a:rPr lang="en-US" smtClean="0"/>
              <a:t>5/6/20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FA96D-A9B2-436D-B4D8-A6D404189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14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A96D-A9B2-436D-B4D8-A6D4041890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35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Lessons learned: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Cleaning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Trash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Deliveries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Security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Communication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Venue staffing needs such as engineers? Electricians? Building Security?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A96D-A9B2-436D-B4D8-A6D4041890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90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How do we keep our essential workforce safe?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Cleaning, PPE, Training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How do we maintain the overall facility?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Non-contracted spaces, cleaning, any alterations and improvements you had pending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How do you keep your workforce informed?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Create a taskforce to pushout latest and greatest information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How do you prepare your venue when the emergency response operations are lifted?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Ensure contractual obligations where met, pushout out information to upcoming events: there is no immediate impact to their events/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A96D-A9B2-436D-B4D8-A6D4041890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94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Technology: not just security related but overall: POS, Queueing, Ticketing, Security</a:t>
            </a:r>
          </a:p>
          <a:p>
            <a:endParaRPr lang="en-US" dirty="0"/>
          </a:p>
          <a:p>
            <a:r>
              <a:rPr lang="en-US"/>
              <a:t>CLOSE WITH PHYSICAL DISTANCING!~~~~~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A96D-A9B2-436D-B4D8-A6D4041890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25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E62F2BF-9E47-6443-90CB-FB481D8679A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508779" y="1170475"/>
            <a:ext cx="8074553" cy="6432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 cap="all" baseline="0">
                <a:solidFill>
                  <a:srgbClr val="FF7201"/>
                </a:solidFill>
                <a:latin typeface="Avenir Next" panose="020B0503020202020204" pitchFamily="34" charset="0"/>
              </a:defRPr>
            </a:lvl1pPr>
          </a:lstStyle>
          <a:p>
            <a:pPr lvl="0"/>
            <a:r>
              <a:rPr lang="en-US" dirty="0"/>
              <a:t>TEXT LAYOUT 1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4B6FF7E9-9013-0D49-BEF1-91068CF2D6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08778" y="1879816"/>
            <a:ext cx="8074554" cy="6432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cap="none" baseline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 err="1"/>
              <a:t>Lorum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3CB17D54-89C1-EA49-8189-68D73022629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14400" y="6256938"/>
            <a:ext cx="7332132" cy="39786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 b="0" i="0">
                <a:latin typeface="Avenir Next" panose="020B0503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 b="0" i="0">
                <a:latin typeface="Avenir Next" panose="020B0503020202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 b="0" i="0">
                <a:latin typeface="Avenir Next" panose="020B0503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 b="0" i="0">
                <a:latin typeface="Avenir Next" panose="020B050302020202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600"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add footer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434F866-B194-2242-A835-74EAA8B747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08778" y="2663732"/>
            <a:ext cx="8074554" cy="3279867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2000" b="0" i="0">
                <a:latin typeface="Avenir Next Medium" panose="020B0503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 sz="2000" b="0" i="0">
                <a:latin typeface="Avenir Next Medium" panose="020B0503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 b="0" i="0">
                <a:latin typeface="Avenir Next Medium" panose="020B0503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 sz="2000" b="0" i="0">
                <a:latin typeface="Avenir Next Medium" panose="020B0503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 sz="2000" b="0" i="0">
                <a:latin typeface="Avenir Next Medium" panose="020B0503020202020204" pitchFamily="34" charset="0"/>
              </a:defRPr>
            </a:lvl5pPr>
          </a:lstStyle>
          <a:p>
            <a:pPr lvl="0"/>
            <a:r>
              <a:rPr lang="en-US" dirty="0"/>
              <a:t>Click to enter custom text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</a:t>
            </a:r>
            <a:r>
              <a:rPr lang="en-US" dirty="0" err="1"/>
              <a:t>elementum</a:t>
            </a:r>
            <a:r>
              <a:rPr lang="en-US" dirty="0"/>
              <a:t> pharetra </a:t>
            </a:r>
            <a:r>
              <a:rPr lang="en-US" dirty="0" err="1"/>
              <a:t>augue</a:t>
            </a:r>
            <a:r>
              <a:rPr lang="en-US" dirty="0"/>
              <a:t> id </a:t>
            </a:r>
            <a:r>
              <a:rPr lang="en-US" dirty="0" err="1"/>
              <a:t>scelerisque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lorem, in </a:t>
            </a:r>
            <a:r>
              <a:rPr lang="en-US" dirty="0" err="1"/>
              <a:t>auctor</a:t>
            </a:r>
            <a:r>
              <a:rPr lang="en-US" dirty="0"/>
              <a:t> ipsum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781380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B74F6393-0A55-8A4B-B0AA-28436C94D32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14400" y="6256938"/>
            <a:ext cx="7332132" cy="39786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 b="0" i="0">
                <a:latin typeface="Avenir Next" panose="020B0503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 b="0" i="0">
                <a:latin typeface="Avenir Next" panose="020B0503020202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 b="0" i="0">
                <a:latin typeface="Avenir Next" panose="020B0503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 b="0" i="0">
                <a:latin typeface="Avenir Next" panose="020B050302020202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600"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add footer</a:t>
            </a:r>
          </a:p>
        </p:txBody>
      </p:sp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6722074C-64B9-E142-AEFF-E901EC1C45F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508779" y="1170475"/>
            <a:ext cx="8074553" cy="6432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 cap="all" baseline="0">
                <a:solidFill>
                  <a:srgbClr val="FF7201"/>
                </a:solidFill>
                <a:latin typeface="Avenir Next" panose="020B0503020202020204" pitchFamily="34" charset="0"/>
              </a:defRPr>
            </a:lvl1pPr>
          </a:lstStyle>
          <a:p>
            <a:pPr lvl="0"/>
            <a:r>
              <a:rPr lang="en-US" dirty="0"/>
              <a:t>TEXT LAYOUT 2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43C2582-64DE-E544-AA6D-7C419D90D90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08778" y="1879816"/>
            <a:ext cx="8074554" cy="6432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cap="none" baseline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 err="1"/>
              <a:t>Lorum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60A9F829-3FFD-7644-8515-A8008CDBBE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08778" y="2663732"/>
            <a:ext cx="8074554" cy="1671201"/>
          </a:xfrm>
          <a:prstGeom prst="rect">
            <a:avLst/>
          </a:prstGeom>
        </p:spPr>
        <p:txBody>
          <a:bodyPr numCol="2" spcCol="182880"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000" b="0" i="0">
                <a:latin typeface="Avenir Next Medium" panose="020B0503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 sz="2000" b="0" i="0">
                <a:latin typeface="Avenir Next Medium" panose="020B0503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 b="0" i="0">
                <a:latin typeface="Avenir Next Medium" panose="020B0503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 sz="2000" b="0" i="0">
                <a:latin typeface="Avenir Next Medium" panose="020B0503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 sz="2000" b="0" i="0">
                <a:latin typeface="Avenir Next Medium" panose="020B0503020202020204" pitchFamily="34" charset="0"/>
              </a:defRPr>
            </a:lvl5pPr>
          </a:lstStyle>
          <a:p>
            <a:pPr lvl="0"/>
            <a:r>
              <a:rPr lang="en-US" dirty="0"/>
              <a:t>Click to enter custom text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Click to enter custom text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Click to enter custom text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Click to enter custom text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Click to enter custom text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Click to enter custom text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Click to enter custom text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Click to enter custom text</a:t>
            </a:r>
          </a:p>
        </p:txBody>
      </p:sp>
    </p:spTree>
    <p:extLst>
      <p:ext uri="{BB962C8B-B14F-4D97-AF65-F5344CB8AC3E}">
        <p14:creationId xmlns:p14="http://schemas.microsoft.com/office/powerpoint/2010/main" val="3758952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7">
            <a:extLst>
              <a:ext uri="{FF2B5EF4-FFF2-40B4-BE49-F238E27FC236}">
                <a16:creationId xmlns:a16="http://schemas.microsoft.com/office/drawing/2014/main" id="{B7BC41C8-B5F2-3340-8DBC-571D6FF38C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14400" y="6256938"/>
            <a:ext cx="7332132" cy="39786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 b="0" i="0">
                <a:latin typeface="Avenir Next" panose="020B0503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 b="0" i="0">
                <a:latin typeface="Avenir Next" panose="020B0503020202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 b="0" i="0">
                <a:latin typeface="Avenir Next" panose="020B0503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 b="0" i="0">
                <a:latin typeface="Avenir Next" panose="020B050302020202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600"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add footer</a:t>
            </a:r>
          </a:p>
        </p:txBody>
      </p:sp>
      <p:sp>
        <p:nvSpPr>
          <p:cNvPr id="17" name="Content Placeholder 12">
            <a:extLst>
              <a:ext uri="{FF2B5EF4-FFF2-40B4-BE49-F238E27FC236}">
                <a16:creationId xmlns:a16="http://schemas.microsoft.com/office/drawing/2014/main" id="{ECDD780A-BA65-DF46-9DCF-05332288632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508779" y="1170475"/>
            <a:ext cx="8074553" cy="6432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 cap="all" baseline="0">
                <a:solidFill>
                  <a:srgbClr val="FF7201"/>
                </a:solidFill>
                <a:latin typeface="Avenir Next" panose="020B0503020202020204" pitchFamily="34" charset="0"/>
              </a:defRPr>
            </a:lvl1pPr>
          </a:lstStyle>
          <a:p>
            <a:pPr lvl="0"/>
            <a:r>
              <a:rPr lang="en-US" dirty="0"/>
              <a:t>COMPARISON SLIDE</a:t>
            </a:r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2EDCA51E-56EA-AA4A-919D-4A7208144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08778" y="1879816"/>
            <a:ext cx="8074554" cy="6432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cap="none" baseline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 err="1"/>
              <a:t>Lorum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19" name="Content Placeholder 12">
            <a:extLst>
              <a:ext uri="{FF2B5EF4-FFF2-40B4-BE49-F238E27FC236}">
                <a16:creationId xmlns:a16="http://schemas.microsoft.com/office/drawing/2014/main" id="{13E9F16F-BD33-8649-8099-763CB4E705A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508778" y="2715784"/>
            <a:ext cx="3813193" cy="4416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cap="none" baseline="0">
                <a:solidFill>
                  <a:schemeClr val="tx1"/>
                </a:solidFill>
                <a:latin typeface="Avenir Next" panose="020B0503020202020204" pitchFamily="34" charset="0"/>
              </a:defRPr>
            </a:lvl1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7FBE520-F85D-F947-AB38-626F7D3EDB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08778" y="3231622"/>
            <a:ext cx="3813193" cy="2576511"/>
          </a:xfrm>
          <a:prstGeom prst="rect">
            <a:avLst/>
          </a:prstGeom>
        </p:spPr>
        <p:txBody>
          <a:bodyPr numCol="1" spcCol="182880"/>
          <a:lstStyle>
            <a:lvl1pPr marL="342900" indent="-342900">
              <a:buFont typeface="Wingdings" pitchFamily="2" charset="2"/>
              <a:buChar char="§"/>
              <a:defRPr sz="2000" b="0" i="0">
                <a:latin typeface="Avenir Next Medium" panose="020B0503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 sz="2000" b="0" i="0">
                <a:latin typeface="Avenir Next Medium" panose="020B0503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 b="0" i="0">
                <a:latin typeface="Avenir Next Medium" panose="020B0503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 sz="2000" b="0" i="0">
                <a:latin typeface="Avenir Next Medium" panose="020B0503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 sz="2000" b="0" i="0">
                <a:latin typeface="Avenir Next Medium" panose="020B0503020202020204" pitchFamily="34" charset="0"/>
              </a:defRPr>
            </a:lvl5pPr>
          </a:lstStyle>
          <a:p>
            <a:pPr lvl="0"/>
            <a:r>
              <a:rPr lang="en-US" dirty="0"/>
              <a:t>Click to enter custom text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</a:t>
            </a:r>
            <a:r>
              <a:rPr lang="en-US" dirty="0" err="1"/>
              <a:t>elementum</a:t>
            </a:r>
            <a:r>
              <a:rPr lang="en-US" dirty="0"/>
              <a:t> pharetra </a:t>
            </a:r>
            <a:r>
              <a:rPr lang="en-US" dirty="0" err="1"/>
              <a:t>augue</a:t>
            </a:r>
            <a:r>
              <a:rPr lang="en-US" dirty="0"/>
              <a:t> id </a:t>
            </a:r>
            <a:r>
              <a:rPr lang="en-US" dirty="0" err="1"/>
              <a:t>scelerisque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1" name="Content Placeholder 12">
            <a:extLst>
              <a:ext uri="{FF2B5EF4-FFF2-40B4-BE49-F238E27FC236}">
                <a16:creationId xmlns:a16="http://schemas.microsoft.com/office/drawing/2014/main" id="{FC109253-1EB1-5744-9945-288EB296FCA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770139" y="2715784"/>
            <a:ext cx="3813193" cy="4416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cap="none" baseline="0">
                <a:solidFill>
                  <a:schemeClr val="tx1"/>
                </a:solidFill>
                <a:latin typeface="Avenir Next" panose="020B0503020202020204" pitchFamily="34" charset="0"/>
              </a:defRPr>
            </a:lvl1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073098C6-2875-244C-823B-3E8837F66A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0139" y="3231622"/>
            <a:ext cx="3813193" cy="2576511"/>
          </a:xfrm>
          <a:prstGeom prst="rect">
            <a:avLst/>
          </a:prstGeom>
        </p:spPr>
        <p:txBody>
          <a:bodyPr numCol="1" spcCol="182880"/>
          <a:lstStyle>
            <a:lvl1pPr marL="342900" indent="-342900">
              <a:buFont typeface="Wingdings" pitchFamily="2" charset="2"/>
              <a:buChar char="§"/>
              <a:defRPr sz="2000" b="0" i="0">
                <a:latin typeface="Avenir Next Medium" panose="020B0503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 sz="2000" b="0" i="0">
                <a:latin typeface="Avenir Next Medium" panose="020B0503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 b="0" i="0">
                <a:latin typeface="Avenir Next Medium" panose="020B0503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 sz="2000" b="0" i="0">
                <a:latin typeface="Avenir Next Medium" panose="020B0503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 sz="2000" b="0" i="0">
                <a:latin typeface="Avenir Next Medium" panose="020B0503020202020204" pitchFamily="34" charset="0"/>
              </a:defRPr>
            </a:lvl5pPr>
          </a:lstStyle>
          <a:p>
            <a:pPr lvl="0"/>
            <a:r>
              <a:rPr lang="en-US" dirty="0"/>
              <a:t>Click to enter custom text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</a:t>
            </a:r>
            <a:r>
              <a:rPr lang="en-US" dirty="0" err="1"/>
              <a:t>elementum</a:t>
            </a:r>
            <a:r>
              <a:rPr lang="en-US" dirty="0"/>
              <a:t> pharetra </a:t>
            </a:r>
            <a:r>
              <a:rPr lang="en-US" dirty="0" err="1"/>
              <a:t>augue</a:t>
            </a:r>
            <a:r>
              <a:rPr lang="en-US" dirty="0"/>
              <a:t> id </a:t>
            </a:r>
            <a:r>
              <a:rPr lang="en-US" dirty="0" err="1"/>
              <a:t>scelerisque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1164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r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063E3D99-8CB1-2743-940F-AAE4274CE5F3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855780" y="2049517"/>
            <a:ext cx="6558454" cy="39051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1"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insert chart or table</a:t>
            </a:r>
          </a:p>
        </p:txBody>
      </p:sp>
      <p:sp>
        <p:nvSpPr>
          <p:cNvPr id="13" name="Content Placeholder 17">
            <a:extLst>
              <a:ext uri="{FF2B5EF4-FFF2-40B4-BE49-F238E27FC236}">
                <a16:creationId xmlns:a16="http://schemas.microsoft.com/office/drawing/2014/main" id="{F1BC5C97-3D38-414B-A9A6-249B97FBECC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14400" y="6256938"/>
            <a:ext cx="7332132" cy="39786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 b="0" i="0">
                <a:latin typeface="Avenir Next" panose="020B0503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 b="0" i="0">
                <a:latin typeface="Avenir Next" panose="020B0503020202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 b="0" i="0">
                <a:latin typeface="Avenir Next" panose="020B0503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 b="0" i="0">
                <a:latin typeface="Avenir Next" panose="020B050302020202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600"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add footer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E1AE8A31-0A25-CD48-ADDE-D86BE957D17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508779" y="1170475"/>
            <a:ext cx="8074553" cy="6432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 cap="all" baseline="0">
                <a:solidFill>
                  <a:srgbClr val="FF7201"/>
                </a:solidFill>
                <a:latin typeface="Avenir Next" panose="020B0503020202020204" pitchFamily="34" charset="0"/>
              </a:defRPr>
            </a:lvl1pPr>
          </a:lstStyle>
          <a:p>
            <a:pPr lvl="0"/>
            <a:r>
              <a:rPr lang="en-US" dirty="0"/>
              <a:t>CHART OR TABLE SLIDE</a:t>
            </a: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3500169E-19C4-F343-870A-7462A5A4395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08778" y="2083017"/>
            <a:ext cx="2164822" cy="36235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cap="none" baseline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 err="1"/>
              <a:t>Lorum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375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DC051F5-D586-7243-A77B-BE9ABB32231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29201" y="1912373"/>
            <a:ext cx="6324600" cy="39051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1"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2" name="Content Placeholder 17">
            <a:extLst>
              <a:ext uri="{FF2B5EF4-FFF2-40B4-BE49-F238E27FC236}">
                <a16:creationId xmlns:a16="http://schemas.microsoft.com/office/drawing/2014/main" id="{B212E8AB-F174-B244-B36A-F74EE71CD99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14400" y="6256938"/>
            <a:ext cx="7332132" cy="39786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 b="0" i="0">
                <a:latin typeface="Avenir Next" panose="020B0503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 b="0" i="0">
                <a:latin typeface="Avenir Next" panose="020B0503020202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 b="0" i="0">
                <a:latin typeface="Avenir Next" panose="020B0503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 b="0" i="0">
                <a:latin typeface="Avenir Next" panose="020B050302020202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600"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add footer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81A0DAD-F474-A446-A9CF-9BC759E6AB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508779" y="1170475"/>
            <a:ext cx="8074553" cy="6432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 cap="all" baseline="0">
                <a:solidFill>
                  <a:srgbClr val="FF7201"/>
                </a:solidFill>
                <a:latin typeface="Avenir Next" panose="020B0503020202020204" pitchFamily="34" charset="0"/>
              </a:defRPr>
            </a:lvl1pPr>
          </a:lstStyle>
          <a:p>
            <a:pPr lvl="0"/>
            <a:r>
              <a:rPr lang="en-US" dirty="0"/>
              <a:t>PICTURE SLIDE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538542F9-75C4-D945-91F0-05D052E0007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508778" y="2083017"/>
            <a:ext cx="2164822" cy="36235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cap="none" baseline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 err="1"/>
              <a:t>Lorum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9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C0BC2BC-2515-5B4E-A766-9AF3D6B02E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5859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DF7797-14CF-2646-8FEB-2234D9F6844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tx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A4F286EC-31B1-D84A-9C07-D30DAE6A6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8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DD0A12-56A5-7046-83C4-2494B6DECE6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54039" y="1039637"/>
            <a:ext cx="9283921" cy="643252"/>
          </a:xfrm>
        </p:spPr>
        <p:txBody>
          <a:bodyPr/>
          <a:lstStyle/>
          <a:p>
            <a:r>
              <a:rPr lang="en-US" sz="4000" dirty="0"/>
              <a:t>When to return to normal 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A3490-A000-5541-8E2D-649091A322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08778" y="1747032"/>
            <a:ext cx="8394352" cy="643252"/>
          </a:xfrm>
        </p:spPr>
        <p:txBody>
          <a:bodyPr/>
          <a:lstStyle/>
          <a:p>
            <a:r>
              <a:rPr lang="en-US" dirty="0"/>
              <a:t>Key to successful recovery is to start planning early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3D12F6-EDC8-F14A-9E6A-AAD3AC1CCB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08777" y="2498261"/>
            <a:ext cx="8394353" cy="3593206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Basic triggers for consideration:</a:t>
            </a:r>
          </a:p>
          <a:p>
            <a:pPr>
              <a:lnSpc>
                <a:spcPct val="110000"/>
              </a:lnSpc>
            </a:pPr>
            <a:r>
              <a:rPr lang="en-US" dirty="0"/>
              <a:t>Status of critical infrastructure in the area</a:t>
            </a:r>
          </a:p>
          <a:p>
            <a:pPr>
              <a:lnSpc>
                <a:spcPct val="110000"/>
              </a:lnSpc>
            </a:pPr>
            <a:r>
              <a:rPr lang="en-US" dirty="0"/>
              <a:t>Status of the health care system</a:t>
            </a:r>
          </a:p>
          <a:p>
            <a:pPr>
              <a:lnSpc>
                <a:spcPct val="110000"/>
              </a:lnSpc>
            </a:pPr>
            <a:r>
              <a:rPr lang="en-US" dirty="0"/>
              <a:t>Status of schools/daycare centers</a:t>
            </a:r>
          </a:p>
          <a:p>
            <a:pPr>
              <a:lnSpc>
                <a:spcPct val="110000"/>
              </a:lnSpc>
            </a:pPr>
            <a:r>
              <a:rPr lang="en-US" dirty="0"/>
              <a:t>Scientific and regulatory indicators</a:t>
            </a:r>
          </a:p>
          <a:p>
            <a:pPr>
              <a:lnSpc>
                <a:spcPct val="110000"/>
              </a:lnSpc>
            </a:pPr>
            <a:r>
              <a:rPr lang="en-US" dirty="0"/>
              <a:t>Status of the supply chain</a:t>
            </a:r>
          </a:p>
          <a:p>
            <a:pPr>
              <a:lnSpc>
                <a:spcPct val="110000"/>
              </a:lnSpc>
            </a:pPr>
            <a:r>
              <a:rPr lang="en-US" dirty="0"/>
              <a:t>Local ordnances</a:t>
            </a:r>
          </a:p>
          <a:p>
            <a:pPr>
              <a:lnSpc>
                <a:spcPct val="110000"/>
              </a:lnSpc>
            </a:pPr>
            <a:r>
              <a:rPr lang="en-US" dirty="0"/>
              <a:t>Travel</a:t>
            </a:r>
          </a:p>
        </p:txBody>
      </p:sp>
    </p:spTree>
    <p:extLst>
      <p:ext uri="{BB962C8B-B14F-4D97-AF65-F5344CB8AC3E}">
        <p14:creationId xmlns:p14="http://schemas.microsoft.com/office/powerpoint/2010/main" val="1287549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DD0A12-56A5-7046-83C4-2494B6DECE6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540043" y="1170475"/>
            <a:ext cx="9043290" cy="643252"/>
          </a:xfrm>
        </p:spPr>
        <p:txBody>
          <a:bodyPr/>
          <a:lstStyle/>
          <a:p>
            <a:r>
              <a:rPr lang="en-US" sz="4000" dirty="0"/>
              <a:t>How to return to normal 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A3490-A000-5541-8E2D-649091A322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08778" y="1879816"/>
            <a:ext cx="8394352" cy="643252"/>
          </a:xfrm>
        </p:spPr>
        <p:txBody>
          <a:bodyPr/>
          <a:lstStyle/>
          <a:p>
            <a:r>
              <a:rPr lang="en-US" dirty="0"/>
              <a:t>Once triggers are enacted and state and local restrictions are lifted – then the process of returning to normal ops begins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83AD04-1E37-4862-AE0F-EFF54AD9744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26" y="3118488"/>
            <a:ext cx="4781550" cy="313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72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DD0A12-56A5-7046-83C4-2494B6DECE6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4000" dirty="0"/>
              <a:t>Personnel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A3490-A000-5541-8E2D-649091A322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08777" y="1724198"/>
            <a:ext cx="8394352" cy="643252"/>
          </a:xfrm>
        </p:spPr>
        <p:txBody>
          <a:bodyPr/>
          <a:lstStyle/>
          <a:p>
            <a:r>
              <a:rPr lang="en-US" dirty="0"/>
              <a:t>Leaders must address staff concerns returning to work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8EE2E-CBC6-5944-BEE3-6CA1D27BD9B8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3D12F6-EDC8-F14A-9E6A-AAD3AC1CCB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08777" y="2419880"/>
            <a:ext cx="5389897" cy="3593206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How has extended telework impacted morale and staff well-being?</a:t>
            </a:r>
          </a:p>
          <a:p>
            <a:pPr>
              <a:lnSpc>
                <a:spcPct val="110000"/>
              </a:lnSpc>
            </a:pPr>
            <a:r>
              <a:rPr lang="en-US" dirty="0"/>
              <a:t>Are staff willing to return to the office/stadium/venue?</a:t>
            </a:r>
          </a:p>
          <a:p>
            <a:pPr>
              <a:lnSpc>
                <a:spcPct val="110000"/>
              </a:lnSpc>
            </a:pPr>
            <a:r>
              <a:rPr lang="en-US" dirty="0"/>
              <a:t>What mechanisms are in place to address burnout, fatigue, stress?</a:t>
            </a:r>
          </a:p>
          <a:p>
            <a:pPr>
              <a:lnSpc>
                <a:spcPct val="110000"/>
              </a:lnSpc>
            </a:pPr>
            <a:r>
              <a:rPr lang="en-US" dirty="0"/>
              <a:t>Are policies in place to address privacy?</a:t>
            </a:r>
          </a:p>
          <a:p>
            <a:pPr>
              <a:lnSpc>
                <a:spcPct val="110000"/>
              </a:lnSpc>
            </a:pPr>
            <a:r>
              <a:rPr lang="en-US" dirty="0"/>
              <a:t>Will your organization restrict travel?</a:t>
            </a:r>
          </a:p>
          <a:p>
            <a:pPr>
              <a:lnSpc>
                <a:spcPct val="110000"/>
              </a:lnSpc>
            </a:pPr>
            <a:r>
              <a:rPr lang="en-US" dirty="0"/>
              <a:t>Are leaders prepared to remind staff to stay home if feeling sick?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55C9D4-FB06-413D-BDF2-03FC1C36CA8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2688539"/>
            <a:ext cx="3958409" cy="269206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B5DC873-DF5C-44DB-B53D-AA305278760D}"/>
              </a:ext>
            </a:extLst>
          </p:cNvPr>
          <p:cNvSpPr/>
          <p:nvPr/>
        </p:nvSpPr>
        <p:spPr>
          <a:xfrm>
            <a:off x="7820297" y="3770807"/>
            <a:ext cx="1428206" cy="8447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88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DD0A12-56A5-7046-83C4-2494B6DECE6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4000" dirty="0"/>
              <a:t>Physical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A3490-A000-5541-8E2D-649091A322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08777" y="1760760"/>
            <a:ext cx="8394352" cy="643252"/>
          </a:xfrm>
        </p:spPr>
        <p:txBody>
          <a:bodyPr/>
          <a:lstStyle/>
          <a:p>
            <a:r>
              <a:rPr lang="en-US" dirty="0"/>
              <a:t>Safe conditions are paramount to successful transition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8EE2E-CBC6-5944-BEE3-6CA1D27BD9B8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3D12F6-EDC8-F14A-9E6A-AAD3AC1CCB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08777" y="2419880"/>
            <a:ext cx="5389897" cy="3593206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Has the facility been cleaned, consistent with CDC and EPA guidelines?</a:t>
            </a:r>
          </a:p>
          <a:p>
            <a:pPr>
              <a:lnSpc>
                <a:spcPct val="110000"/>
              </a:lnSpc>
            </a:pPr>
            <a:r>
              <a:rPr lang="en-US" dirty="0"/>
              <a:t>Is your IT Infrastructure adequate and safe?</a:t>
            </a:r>
          </a:p>
          <a:p>
            <a:pPr>
              <a:lnSpc>
                <a:spcPct val="110000"/>
              </a:lnSpc>
            </a:pPr>
            <a:r>
              <a:rPr lang="en-US" dirty="0"/>
              <a:t>Will you in maintain social distancing – if so for how long?</a:t>
            </a:r>
          </a:p>
          <a:p>
            <a:pPr>
              <a:lnSpc>
                <a:spcPct val="110000"/>
              </a:lnSpc>
            </a:pPr>
            <a:r>
              <a:rPr lang="en-US" dirty="0"/>
              <a:t>Should staff work in shifts – how will you divide the staff/operations?</a:t>
            </a:r>
          </a:p>
          <a:p>
            <a:pPr>
              <a:lnSpc>
                <a:spcPct val="110000"/>
              </a:lnSpc>
            </a:pPr>
            <a:r>
              <a:rPr lang="en-US" dirty="0"/>
              <a:t>Will you limit external visitors?</a:t>
            </a:r>
          </a:p>
          <a:p>
            <a:pPr>
              <a:lnSpc>
                <a:spcPct val="110000"/>
              </a:lnSpc>
            </a:pPr>
            <a:r>
              <a:rPr lang="en-US" dirty="0"/>
              <a:t>Do you have adequate anti-microbial cleaning and sanitizing supplies?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55C9D4-FB06-413D-BDF2-03FC1C36CA8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2688539"/>
            <a:ext cx="3958409" cy="269206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B5DC873-DF5C-44DB-B53D-AA305278760D}"/>
              </a:ext>
            </a:extLst>
          </p:cNvPr>
          <p:cNvSpPr/>
          <p:nvPr/>
        </p:nvSpPr>
        <p:spPr>
          <a:xfrm>
            <a:off x="7898674" y="4429747"/>
            <a:ext cx="1524000" cy="9508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48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DD0A12-56A5-7046-83C4-2494B6DECE6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4000" dirty="0"/>
              <a:t>Permanent changes to 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A3490-A000-5541-8E2D-649091A322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08778" y="1879816"/>
            <a:ext cx="8394352" cy="643252"/>
          </a:xfrm>
        </p:spPr>
        <p:txBody>
          <a:bodyPr/>
          <a:lstStyle/>
          <a:p>
            <a:r>
              <a:rPr lang="en-US" dirty="0"/>
              <a:t>Now is the time to explore changes to business ops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8EE2E-CBC6-5944-BEE3-6CA1D27BD9B8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3D12F6-EDC8-F14A-9E6A-AAD3AC1CCB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08777" y="2707272"/>
            <a:ext cx="5259269" cy="3593206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Conduct an after-action review</a:t>
            </a:r>
          </a:p>
          <a:p>
            <a:pPr>
              <a:lnSpc>
                <a:spcPct val="110000"/>
              </a:lnSpc>
            </a:pPr>
            <a:r>
              <a:rPr lang="en-US" dirty="0"/>
              <a:t>Re-evaluate business continuity plans</a:t>
            </a:r>
          </a:p>
          <a:p>
            <a:pPr>
              <a:lnSpc>
                <a:spcPct val="110000"/>
              </a:lnSpc>
            </a:pPr>
            <a:r>
              <a:rPr lang="en-US" dirty="0"/>
              <a:t>Assess your supply chain</a:t>
            </a:r>
          </a:p>
          <a:p>
            <a:pPr>
              <a:lnSpc>
                <a:spcPct val="110000"/>
              </a:lnSpc>
            </a:pPr>
            <a:r>
              <a:rPr lang="en-US" dirty="0"/>
              <a:t>What will the “new normal” look like?</a:t>
            </a:r>
          </a:p>
          <a:p>
            <a:pPr>
              <a:lnSpc>
                <a:spcPct val="110000"/>
              </a:lnSpc>
            </a:pPr>
            <a:r>
              <a:rPr lang="en-US" dirty="0"/>
              <a:t>What travel considerations need to be addressed, at least for the foreseeable future (i.e., </a:t>
            </a:r>
            <a:r>
              <a:rPr lang="en-US"/>
              <a:t>foreign travel)?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55C9D4-FB06-413D-BDF2-03FC1C36CA8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2688539"/>
            <a:ext cx="3958409" cy="269206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B5DC873-DF5C-44DB-B53D-AA305278760D}"/>
              </a:ext>
            </a:extLst>
          </p:cNvPr>
          <p:cNvSpPr/>
          <p:nvPr/>
        </p:nvSpPr>
        <p:spPr>
          <a:xfrm>
            <a:off x="9744891" y="3741055"/>
            <a:ext cx="1524000" cy="9508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34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DD0A12-56A5-7046-83C4-2494B6DECE6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4000" dirty="0"/>
              <a:t>Prepare for the next wave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A3490-A000-5541-8E2D-649091A322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08777" y="1736331"/>
            <a:ext cx="8559816" cy="643252"/>
          </a:xfrm>
        </p:spPr>
        <p:txBody>
          <a:bodyPr/>
          <a:lstStyle/>
          <a:p>
            <a:r>
              <a:rPr lang="en-US" dirty="0"/>
              <a:t>Better to be prepare now rather than risk the alternative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8EE2E-CBC6-5944-BEE3-6CA1D27BD9B8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3D12F6-EDC8-F14A-9E6A-AAD3AC1CCB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08777" y="2428585"/>
            <a:ext cx="5259269" cy="3593206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Evaluate your current response posture</a:t>
            </a:r>
          </a:p>
          <a:p>
            <a:pPr>
              <a:lnSpc>
                <a:spcPct val="110000"/>
              </a:lnSpc>
            </a:pPr>
            <a:r>
              <a:rPr lang="en-US" dirty="0"/>
              <a:t>Determine what plans, policies, and procedures need to be updated (including insurance plans)</a:t>
            </a:r>
          </a:p>
          <a:p>
            <a:pPr lvl="1">
              <a:lnSpc>
                <a:spcPct val="110000"/>
              </a:lnSpc>
              <a:buFontTx/>
              <a:buChar char="‒"/>
            </a:pPr>
            <a:r>
              <a:rPr lang="en-US" sz="1800" dirty="0"/>
              <a:t>Include training and exercises to test and validate any updates</a:t>
            </a:r>
          </a:p>
          <a:p>
            <a:pPr lvl="1">
              <a:lnSpc>
                <a:spcPct val="110000"/>
              </a:lnSpc>
              <a:buFontTx/>
              <a:buChar char="‒"/>
            </a:pPr>
            <a:r>
              <a:rPr lang="en-US" sz="1800" dirty="0"/>
              <a:t>Account for other disasters or issues (e.g., cyber-attack, other natural disaster)</a:t>
            </a:r>
          </a:p>
          <a:p>
            <a:pPr>
              <a:lnSpc>
                <a:spcPct val="110000"/>
              </a:lnSpc>
            </a:pPr>
            <a:r>
              <a:rPr lang="en-US" dirty="0"/>
              <a:t>Examine IT infrastructure</a:t>
            </a:r>
          </a:p>
          <a:p>
            <a:pPr>
              <a:lnSpc>
                <a:spcPct val="110000"/>
              </a:lnSpc>
            </a:pPr>
            <a:r>
              <a:rPr lang="en-US" dirty="0"/>
              <a:t>Revisit what role, if any, your venue will play?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55C9D4-FB06-413D-BDF2-03FC1C36CA8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2688539"/>
            <a:ext cx="3958409" cy="269206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B5DC873-DF5C-44DB-B53D-AA305278760D}"/>
              </a:ext>
            </a:extLst>
          </p:cNvPr>
          <p:cNvSpPr/>
          <p:nvPr/>
        </p:nvSpPr>
        <p:spPr>
          <a:xfrm>
            <a:off x="9814563" y="4394202"/>
            <a:ext cx="1524000" cy="9508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53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73B027-7FC8-3B49-B69E-069D4B2AB46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258100" y="3107374"/>
            <a:ext cx="5675799" cy="643252"/>
          </a:xfrm>
        </p:spPr>
        <p:txBody>
          <a:bodyPr/>
          <a:lstStyle/>
          <a:p>
            <a:r>
              <a:rPr lang="en-US" sz="6600" dirty="0"/>
              <a:t>Questions?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41FA64-682A-6E45-996C-BC8EF73C3C26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96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DDA57-7F4A-4270-853A-4F3780F4655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08778" y="1010652"/>
            <a:ext cx="8437895" cy="643252"/>
          </a:xfrm>
        </p:spPr>
        <p:txBody>
          <a:bodyPr/>
          <a:lstStyle/>
          <a:p>
            <a:r>
              <a:rPr lang="en-US" dirty="0"/>
              <a:t>Site visit expectations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F92F6-1BB0-45C8-A7C2-99833F1025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31700" y="1562071"/>
            <a:ext cx="8074554" cy="643252"/>
          </a:xfrm>
        </p:spPr>
        <p:txBody>
          <a:bodyPr/>
          <a:lstStyle/>
          <a:p>
            <a:r>
              <a:rPr lang="en-US" dirty="0"/>
              <a:t>What to expect when meeting with gov’t officials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394BA1-5245-4327-A91D-384DF0614D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08778" y="2332798"/>
            <a:ext cx="8074554" cy="3991068"/>
          </a:xfrm>
        </p:spPr>
        <p:txBody>
          <a:bodyPr/>
          <a:lstStyle/>
          <a:p>
            <a:r>
              <a:rPr lang="en-US" dirty="0"/>
              <a:t>Facility Inspection</a:t>
            </a:r>
          </a:p>
          <a:p>
            <a:pPr lvl="1">
              <a:buFontTx/>
              <a:buChar char="‒"/>
            </a:pPr>
            <a:r>
              <a:rPr lang="en-US" sz="1800" dirty="0"/>
              <a:t>Secure Perimeter</a:t>
            </a:r>
          </a:p>
          <a:p>
            <a:pPr lvl="1">
              <a:buFontTx/>
              <a:buChar char="‒"/>
            </a:pPr>
            <a:r>
              <a:rPr lang="en-US" sz="1800" dirty="0"/>
              <a:t>General Safety Inspection</a:t>
            </a:r>
          </a:p>
          <a:p>
            <a:r>
              <a:rPr lang="en-US" dirty="0"/>
              <a:t>Logistical Considerations</a:t>
            </a:r>
          </a:p>
          <a:p>
            <a:pPr lvl="1">
              <a:buFontTx/>
              <a:buChar char="‒"/>
            </a:pPr>
            <a:r>
              <a:rPr lang="en-US" sz="1800" dirty="0"/>
              <a:t>Power Supply</a:t>
            </a:r>
          </a:p>
          <a:p>
            <a:pPr lvl="1">
              <a:buFontTx/>
              <a:buChar char="‒"/>
            </a:pPr>
            <a:r>
              <a:rPr lang="en-US" sz="1800" dirty="0"/>
              <a:t>Temporary shelters</a:t>
            </a:r>
          </a:p>
          <a:p>
            <a:pPr lvl="1">
              <a:buFontTx/>
              <a:buChar char="‒"/>
            </a:pPr>
            <a:r>
              <a:rPr lang="en-US" sz="1800" dirty="0"/>
              <a:t>Traffic flow</a:t>
            </a:r>
          </a:p>
          <a:p>
            <a:r>
              <a:rPr lang="en-US" dirty="0"/>
              <a:t>Site Walk Through</a:t>
            </a:r>
          </a:p>
          <a:p>
            <a:pPr lvl="1">
              <a:buFontTx/>
              <a:buChar char="‒"/>
            </a:pPr>
            <a:r>
              <a:rPr lang="en-US" sz="1800" dirty="0"/>
              <a:t>Meet &amp; greet with the facility lead engineer</a:t>
            </a:r>
          </a:p>
          <a:p>
            <a:pPr lvl="1">
              <a:buFontTx/>
              <a:buChar char="‒"/>
            </a:pPr>
            <a:r>
              <a:rPr lang="en-US" sz="1800" dirty="0"/>
              <a:t>Key systems and emergency procedures</a:t>
            </a:r>
            <a:endParaRPr lang="en-US" dirty="0"/>
          </a:p>
        </p:txBody>
      </p:sp>
      <p:pic>
        <p:nvPicPr>
          <p:cNvPr id="6" name="Picture 5" descr="site inspection at war memorial stadium">
            <a:extLst>
              <a:ext uri="{FF2B5EF4-FFF2-40B4-BE49-F238E27FC236}">
                <a16:creationId xmlns:a16="http://schemas.microsoft.com/office/drawing/2014/main" id="{6EC8BC35-90D7-4AD4-9C57-4A36873F5B7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977" y="2407782"/>
            <a:ext cx="4000500" cy="30003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EE56A244-3549-4D2F-B576-B99916F95BF2}"/>
              </a:ext>
            </a:extLst>
          </p:cNvPr>
          <p:cNvSpPr txBox="1"/>
          <p:nvPr/>
        </p:nvSpPr>
        <p:spPr>
          <a:xfrm>
            <a:off x="6568977" y="5458515"/>
            <a:ext cx="4000500" cy="405765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900" i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U.S. Army Corps of Engineers evaluates War Memorial Stadium in Little Rock, Arkansas, as a possible alternate care site. (Source: USACE; Photo: Jay Townsend)</a:t>
            </a:r>
          </a:p>
        </p:txBody>
      </p:sp>
    </p:spTree>
    <p:extLst>
      <p:ext uri="{BB962C8B-B14F-4D97-AF65-F5344CB8AC3E}">
        <p14:creationId xmlns:p14="http://schemas.microsoft.com/office/powerpoint/2010/main" val="4115410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DD0A12-56A5-7046-83C4-2494B6DECE6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320666" y="1090264"/>
            <a:ext cx="8770574" cy="643252"/>
          </a:xfrm>
        </p:spPr>
        <p:txBody>
          <a:bodyPr/>
          <a:lstStyle/>
          <a:p>
            <a:r>
              <a:rPr lang="en-US" dirty="0"/>
              <a:t>Planning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A3490-A000-5541-8E2D-649091A322A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Plan now to support your community tomorrow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3D12F6-EDC8-F14A-9E6A-AAD3AC1CCB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08777" y="2498261"/>
            <a:ext cx="8394353" cy="3593206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Start the internal planning process </a:t>
            </a:r>
            <a:r>
              <a:rPr lang="en-US" b="1" i="1" dirty="0"/>
              <a:t>as soon as practical</a:t>
            </a:r>
            <a:r>
              <a:rPr lang="en-US" dirty="0"/>
              <a:t> – engage more than just the venue senior leadership and operations team and consider the following:</a:t>
            </a:r>
          </a:p>
          <a:p>
            <a:pPr>
              <a:lnSpc>
                <a:spcPct val="110000"/>
              </a:lnSpc>
            </a:pPr>
            <a:r>
              <a:rPr lang="en-US" dirty="0"/>
              <a:t>What capabilities can we offer?</a:t>
            </a:r>
          </a:p>
          <a:p>
            <a:pPr lvl="1">
              <a:lnSpc>
                <a:spcPct val="110000"/>
              </a:lnSpc>
              <a:buFontTx/>
              <a:buChar char="‒"/>
            </a:pPr>
            <a:r>
              <a:rPr lang="en-US" sz="1800" dirty="0"/>
              <a:t>Logistics, support services, commodities…?</a:t>
            </a:r>
          </a:p>
          <a:p>
            <a:pPr>
              <a:lnSpc>
                <a:spcPct val="110000"/>
              </a:lnSpc>
            </a:pPr>
            <a:r>
              <a:rPr lang="en-US" dirty="0"/>
              <a:t>What is our overall risk tolerance?</a:t>
            </a:r>
          </a:p>
          <a:p>
            <a:pPr lvl="1">
              <a:lnSpc>
                <a:spcPct val="110000"/>
              </a:lnSpc>
              <a:buFontTx/>
              <a:buChar char="‒"/>
            </a:pPr>
            <a:r>
              <a:rPr lang="en-US" sz="1800" dirty="0">
                <a:solidFill>
                  <a:prstClr val="black"/>
                </a:solidFill>
              </a:rPr>
              <a:t>What insurance and liability coverages need to be in place?</a:t>
            </a:r>
          </a:p>
          <a:p>
            <a:pPr>
              <a:lnSpc>
                <a:spcPct val="110000"/>
              </a:lnSpc>
            </a:pPr>
            <a:r>
              <a:rPr lang="en-US" dirty="0"/>
              <a:t>What scheduling considerations do we need to consider?</a:t>
            </a:r>
          </a:p>
          <a:p>
            <a:pPr lvl="1">
              <a:lnSpc>
                <a:spcPct val="110000"/>
              </a:lnSpc>
              <a:buFontTx/>
              <a:buChar char="‒"/>
            </a:pPr>
            <a:r>
              <a:rPr lang="en-US" sz="1800" dirty="0">
                <a:solidFill>
                  <a:prstClr val="black"/>
                </a:solidFill>
              </a:rPr>
              <a:t>Should events be cancelled or postponed?</a:t>
            </a:r>
          </a:p>
          <a:p>
            <a:pPr>
              <a:lnSpc>
                <a:spcPct val="110000"/>
              </a:lnSpc>
            </a:pPr>
            <a:r>
              <a:rPr lang="en-US" dirty="0"/>
              <a:t>Should we consider establishing an internal planning task force?</a:t>
            </a:r>
          </a:p>
        </p:txBody>
      </p:sp>
    </p:spTree>
    <p:extLst>
      <p:ext uri="{BB962C8B-B14F-4D97-AF65-F5344CB8AC3E}">
        <p14:creationId xmlns:p14="http://schemas.microsoft.com/office/powerpoint/2010/main" val="2175346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DD0A12-56A5-7046-83C4-2494B6DECE6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08777" y="1058180"/>
            <a:ext cx="8074553" cy="643252"/>
          </a:xfrm>
        </p:spPr>
        <p:txBody>
          <a:bodyPr/>
          <a:lstStyle/>
          <a:p>
            <a:r>
              <a:rPr lang="en-US" dirty="0"/>
              <a:t>Engagement strategy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A3490-A000-5541-8E2D-649091A322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08778" y="1756303"/>
            <a:ext cx="8394352" cy="643252"/>
          </a:xfrm>
        </p:spPr>
        <p:txBody>
          <a:bodyPr/>
          <a:lstStyle/>
          <a:p>
            <a:r>
              <a:rPr lang="en-US" dirty="0"/>
              <a:t>Have a list of questions ready to ask during the meeting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3D12F6-EDC8-F14A-9E6A-AAD3AC1CCB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08777" y="2498261"/>
            <a:ext cx="8394353" cy="3593206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What involvement do you need from our staff or vendors?</a:t>
            </a:r>
          </a:p>
          <a:p>
            <a:pPr>
              <a:lnSpc>
                <a:spcPct val="110000"/>
              </a:lnSpc>
            </a:pPr>
            <a:r>
              <a:rPr lang="en-US" dirty="0"/>
              <a:t>How will staff be protected?</a:t>
            </a:r>
          </a:p>
          <a:p>
            <a:pPr>
              <a:lnSpc>
                <a:spcPct val="110000"/>
              </a:lnSpc>
            </a:pPr>
            <a:r>
              <a:rPr lang="en-US" dirty="0"/>
              <a:t>What are the potential liabilities and who will assumes them?</a:t>
            </a:r>
          </a:p>
          <a:p>
            <a:pPr>
              <a:lnSpc>
                <a:spcPct val="110000"/>
              </a:lnSpc>
            </a:pPr>
            <a:r>
              <a:rPr lang="en-US" dirty="0"/>
              <a:t>What costs are being covered and how?</a:t>
            </a:r>
          </a:p>
          <a:p>
            <a:pPr>
              <a:lnSpc>
                <a:spcPct val="110000"/>
              </a:lnSpc>
            </a:pPr>
            <a:r>
              <a:rPr lang="en-US" dirty="0"/>
              <a:t>What legal documentation is needed?</a:t>
            </a:r>
          </a:p>
          <a:p>
            <a:pPr>
              <a:lnSpc>
                <a:spcPct val="110000"/>
              </a:lnSpc>
            </a:pPr>
            <a:r>
              <a:rPr lang="en-US" dirty="0"/>
              <a:t>How long is the operation expected to last?</a:t>
            </a:r>
          </a:p>
          <a:p>
            <a:pPr>
              <a:lnSpc>
                <a:spcPct val="110000"/>
              </a:lnSpc>
            </a:pPr>
            <a:r>
              <a:rPr lang="en-US" dirty="0"/>
              <a:t>How will incidental damages, breakdown, and cleanup be handled?</a:t>
            </a:r>
          </a:p>
        </p:txBody>
      </p:sp>
    </p:spTree>
    <p:extLst>
      <p:ext uri="{BB962C8B-B14F-4D97-AF65-F5344CB8AC3E}">
        <p14:creationId xmlns:p14="http://schemas.microsoft.com/office/powerpoint/2010/main" val="2215704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D0B8C-8BBA-4599-860E-ED1BE008CFC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08250" y="1107849"/>
            <a:ext cx="8276560" cy="643252"/>
          </a:xfrm>
        </p:spPr>
        <p:txBody>
          <a:bodyPr/>
          <a:lstStyle/>
          <a:p>
            <a:r>
              <a:rPr lang="en-US" dirty="0"/>
              <a:t>Management Considerations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936B1A6-A09C-4D7E-A8A9-8EE6D52F5B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08250" y="2537643"/>
            <a:ext cx="8075613" cy="642938"/>
          </a:xfrm>
        </p:spPr>
        <p:txBody>
          <a:bodyPr/>
          <a:lstStyle/>
          <a:p>
            <a:r>
              <a:rPr lang="en-US" dirty="0"/>
              <a:t>Joining Me on Todays Webinar are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9426D1-F9D6-42E5-8B6C-4D46981E8DB9}"/>
              </a:ext>
            </a:extLst>
          </p:cNvPr>
          <p:cNvSpPr txBox="1"/>
          <p:nvPr/>
        </p:nvSpPr>
        <p:spPr>
          <a:xfrm>
            <a:off x="2318370" y="3259502"/>
            <a:ext cx="8656320" cy="1346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Avenir Next Medium" panose="020B0503020202020204" pitchFamily="34" charset="0"/>
              </a:rPr>
              <a:t>Gilbert Marroquin – Manager Security Programs and Systems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prstClr val="black"/>
              </a:solidFill>
              <a:latin typeface="Avenir Next Medium" panose="020B050302020202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Avenir Next Medium" panose="020B0503020202020204" pitchFamily="34" charset="0"/>
              </a:rPr>
              <a:t>Raphael Antonio – Associate Safety Systems Specialist</a:t>
            </a:r>
          </a:p>
        </p:txBody>
      </p:sp>
    </p:spTree>
    <p:extLst>
      <p:ext uri="{BB962C8B-B14F-4D97-AF65-F5344CB8AC3E}">
        <p14:creationId xmlns:p14="http://schemas.microsoft.com/office/powerpoint/2010/main" val="330786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85E995-4EC7-403C-B380-BE81C0A074B4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D0B8C-8BBA-4599-860E-ED1BE008CFC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Managing the “event”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A8AE8-E90B-4679-91D7-5EFC7F097E1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Create a daily/weekly/monthly checklist for the “event”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99975A-EDB8-44FD-B192-ACE4A3981514}"/>
              </a:ext>
            </a:extLst>
          </p:cNvPr>
          <p:cNvSpPr txBox="1"/>
          <p:nvPr/>
        </p:nvSpPr>
        <p:spPr>
          <a:xfrm>
            <a:off x="2658979" y="2635677"/>
            <a:ext cx="8074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Handle the emergency operations as you would handle an event, however with COVID-19 modifications. Remember, no challenge is the same: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0E1D08-0E5F-4F39-8195-A472011765E8}"/>
              </a:ext>
            </a:extLst>
          </p:cNvPr>
          <p:cNvSpPr txBox="1"/>
          <p:nvPr/>
        </p:nvSpPr>
        <p:spPr>
          <a:xfrm>
            <a:off x="1585326" y="3554821"/>
            <a:ext cx="330314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Cleaning/Housekeeping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Packages/Deliveries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Electrical/Utility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Emergency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Restrooms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Aid/EMT Staffing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Floor Plans/Floor Weight 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Food &amp; Beverage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Freight Elevators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7FD920-3FDB-4C16-8D37-AA43D26EADE2}"/>
              </a:ext>
            </a:extLst>
          </p:cNvPr>
          <p:cNvSpPr txBox="1"/>
          <p:nvPr/>
        </p:nvSpPr>
        <p:spPr>
          <a:xfrm>
            <a:off x="4888474" y="3577701"/>
            <a:ext cx="327878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Audio/Visual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Lighting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HVAC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Internet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Industrial Liquids &amp; Chemicals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Loading Dock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Venue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Media/Social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F0C9ED-4D6A-44EA-8199-DA6CF4B16BC6}"/>
              </a:ext>
            </a:extLst>
          </p:cNvPr>
          <p:cNvSpPr txBox="1"/>
          <p:nvPr/>
        </p:nvSpPr>
        <p:spPr>
          <a:xfrm>
            <a:off x="8334349" y="3577701"/>
            <a:ext cx="239918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Permits/Licenses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Recycling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Telecommunications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Information Desk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Signage</a:t>
            </a:r>
          </a:p>
        </p:txBody>
      </p:sp>
    </p:spTree>
    <p:extLst>
      <p:ext uri="{BB962C8B-B14F-4D97-AF65-F5344CB8AC3E}">
        <p14:creationId xmlns:p14="http://schemas.microsoft.com/office/powerpoint/2010/main" val="410424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85E995-4EC7-403C-B380-BE81C0A074B4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D0B8C-8BBA-4599-860E-ED1BE008CFC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Managing the venue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A8AE8-E90B-4679-91D7-5EFC7F097E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08778" y="1725907"/>
            <a:ext cx="8074554" cy="643252"/>
          </a:xfrm>
        </p:spPr>
        <p:txBody>
          <a:bodyPr/>
          <a:lstStyle/>
          <a:p>
            <a:r>
              <a:rPr lang="en-US" dirty="0"/>
              <a:t>Put in place Venue Emergency Action Plans (EAP), Continuity of Operation plans (COOP), and follow Local City/County/State guidelines.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1F0EE9-2D35-4C63-9DE5-44E639478D10}"/>
              </a:ext>
            </a:extLst>
          </p:cNvPr>
          <p:cNvSpPr txBox="1"/>
          <p:nvPr/>
        </p:nvSpPr>
        <p:spPr>
          <a:xfrm>
            <a:off x="2508779" y="3080084"/>
            <a:ext cx="57377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How do we keep our essential workforce safe?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How do we maintain the overall facility?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How do you keep your workforce informed?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How do you prepare your venue when the emergency response operations are lifted?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B88BF4-9842-49E3-8083-5139851502A5}"/>
              </a:ext>
            </a:extLst>
          </p:cNvPr>
          <p:cNvSpPr/>
          <p:nvPr/>
        </p:nvSpPr>
        <p:spPr>
          <a:xfrm>
            <a:off x="9028252" y="2866290"/>
            <a:ext cx="1992674" cy="321366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00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ocial distancing. Do your part and stay at home. It’s all we can do. CGI Art by Juan Delcan 🔥">
            <a:hlinkClick r:id="" action="ppaction://media"/>
            <a:extLst>
              <a:ext uri="{FF2B5EF4-FFF2-40B4-BE49-F238E27FC236}">
                <a16:creationId xmlns:a16="http://schemas.microsoft.com/office/drawing/2014/main" id="{8196A5BF-1A74-4116-8297-F377CA09DA58}"/>
              </a:ext>
            </a:extLst>
          </p:cNvPr>
          <p:cNvPicPr>
            <a:picLocks noGrp="1" noChangeAspect="1"/>
          </p:cNvPicPr>
          <p:nvPr>
            <p:ph sz="quarter" idx="16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9297" y="2523068"/>
            <a:ext cx="4823615" cy="303106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D0B8C-8BBA-4599-860E-ED1BE008CFC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933445" y="1170475"/>
            <a:ext cx="9119566" cy="643252"/>
          </a:xfrm>
        </p:spPr>
        <p:txBody>
          <a:bodyPr/>
          <a:lstStyle/>
          <a:p>
            <a:r>
              <a:rPr lang="en-US" dirty="0"/>
              <a:t>Options for consideration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A8AE8-E90B-4679-91D7-5EFC7F097E1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“None of us is as smart as all of us”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9B8E36-EF77-427B-B910-ECDA0B0640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33445" y="2662469"/>
            <a:ext cx="4517664" cy="2738447"/>
          </a:xfrm>
        </p:spPr>
        <p:txBody>
          <a:bodyPr numCol="1"/>
          <a:lstStyle/>
          <a:p>
            <a:r>
              <a:rPr lang="en-US" dirty="0"/>
              <a:t>Prepare your venue for the new normal</a:t>
            </a:r>
          </a:p>
          <a:p>
            <a:r>
              <a:rPr lang="en-US" dirty="0"/>
              <a:t>Invest in technology</a:t>
            </a:r>
          </a:p>
          <a:p>
            <a:r>
              <a:rPr lang="en-US" dirty="0"/>
              <a:t>Training/Education of the workforce</a:t>
            </a:r>
          </a:p>
          <a:p>
            <a:r>
              <a:rPr lang="en-US" dirty="0"/>
              <a:t>Essential vs Non-Essential employees</a:t>
            </a:r>
          </a:p>
          <a:p>
            <a:r>
              <a:rPr lang="en-US" dirty="0"/>
              <a:t>Review your plans/programs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39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73B027-7FC8-3B49-B69E-069D4B2AB46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258100" y="3107374"/>
            <a:ext cx="5675799" cy="643252"/>
          </a:xfrm>
        </p:spPr>
        <p:txBody>
          <a:bodyPr/>
          <a:lstStyle/>
          <a:p>
            <a:r>
              <a:rPr lang="en-US" sz="6600" dirty="0"/>
              <a:t>Questions?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41FA64-682A-6E45-996C-BC8EF73C3C26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8598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line-Forum-Series-Template-Topic 2" id="{94FE0CE7-BF79-4A4C-8C4C-C869CAB800B7}" vid="{470BF5FD-8F06-3C45-BFE9-B72AB6C509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line-Forum-Series-Template-Topic 2" id="{94FE0CE7-BF79-4A4C-8C4C-C869CAB800B7}" vid="{24440CFE-E584-DE41-AF55-08153961601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7E145C2C2F314496C10EEEC1392645" ma:contentTypeVersion="13" ma:contentTypeDescription="Create a new document." ma:contentTypeScope="" ma:versionID="9a321f7530873605c4b939904878e816">
  <xsd:schema xmlns:xsd="http://www.w3.org/2001/XMLSchema" xmlns:xs="http://www.w3.org/2001/XMLSchema" xmlns:p="http://schemas.microsoft.com/office/2006/metadata/properties" xmlns:ns3="1020554c-0405-4e6b-b132-91251296e185" xmlns:ns4="6f4bb01a-3db4-4428-9280-fc003b38a6bb" targetNamespace="http://schemas.microsoft.com/office/2006/metadata/properties" ma:root="true" ma:fieldsID="76bd14e66921024e2faeee529db1bdae" ns3:_="" ns4:_="">
    <xsd:import namespace="1020554c-0405-4e6b-b132-91251296e185"/>
    <xsd:import namespace="6f4bb01a-3db4-4428-9280-fc003b38a6b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20554c-0405-4e6b-b132-91251296e1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bb01a-3db4-4428-9280-fc003b38a6b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4512D2-DDC4-466A-98E9-CA64676220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20554c-0405-4e6b-b132-91251296e185"/>
    <ds:schemaRef ds:uri="6f4bb01a-3db4-4428-9280-fc003b38a6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684026-1ADD-48C8-B00A-7A5282A246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FF8E33-D3EB-41A7-8D0C-C6CBC350F99D}">
  <ds:schemaRefs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6f4bb01a-3db4-4428-9280-fc003b38a6bb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1020554c-0405-4e6b-b132-91251296e18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Online-Forum-Series-Template-Topic 2</Template>
  <TotalTime>4391</TotalTime>
  <Words>982</Words>
  <Application>Microsoft Macintosh PowerPoint</Application>
  <PresentationFormat>Widescreen</PresentationFormat>
  <Paragraphs>162</Paragraphs>
  <Slides>16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Avenir Next</vt:lpstr>
      <vt:lpstr>Avenir Next Demi Bold</vt:lpstr>
      <vt:lpstr>Avenir Next Medium</vt:lpstr>
      <vt:lpstr>Calibri</vt:lpstr>
      <vt:lpstr>Wingdings</vt:lpstr>
      <vt:lpstr>Title Slide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Waldman</dc:creator>
  <cp:lastModifiedBy>Jacob Neal</cp:lastModifiedBy>
  <cp:revision>16</cp:revision>
  <dcterms:created xsi:type="dcterms:W3CDTF">2020-05-01T18:20:36Z</dcterms:created>
  <dcterms:modified xsi:type="dcterms:W3CDTF">2020-05-06T18:59:57Z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0x010100617E145C2C2F314496C10EEEC1392645</vt:lpwstr>
  </property>
</Properties>
</file>